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6" r:id="rId3"/>
    <p:sldId id="258" r:id="rId4"/>
    <p:sldId id="259" r:id="rId5"/>
    <p:sldId id="260" r:id="rId6"/>
    <p:sldId id="262" r:id="rId7"/>
    <p:sldId id="263" r:id="rId8"/>
    <p:sldId id="264" r:id="rId9"/>
    <p:sldId id="270" r:id="rId10"/>
    <p:sldId id="266" r:id="rId11"/>
    <p:sldId id="267" r:id="rId12"/>
    <p:sldId id="268" r:id="rId13"/>
    <p:sldId id="271" r:id="rId14"/>
    <p:sldId id="272" r:id="rId15"/>
    <p:sldId id="274" r:id="rId16"/>
    <p:sldId id="277"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24" autoAdjust="0"/>
  </p:normalViewPr>
  <p:slideViewPr>
    <p:cSldViewPr>
      <p:cViewPr varScale="1">
        <p:scale>
          <a:sx n="65" d="100"/>
          <a:sy n="65" d="100"/>
        </p:scale>
        <p:origin x="-1488" y="-108"/>
      </p:cViewPr>
      <p:guideLst>
        <p:guide orient="horz" pos="2160"/>
        <p:guide pos="2880"/>
      </p:guideLst>
    </p:cSldViewPr>
  </p:slideViewPr>
  <p:outlineViewPr>
    <p:cViewPr>
      <p:scale>
        <a:sx n="33" d="100"/>
        <a:sy n="33" d="100"/>
      </p:scale>
      <p:origin x="54" y="961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EFFE0F-586D-481C-AE0C-3327B3C97BE4}" type="datetimeFigureOut">
              <a:rPr lang="en-CA" smtClean="0"/>
              <a:pPr/>
              <a:t>2020-07-22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4E6AA18-81E7-41B1-8FD9-4B56B59AE33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4E6AA18-81E7-41B1-8FD9-4B56B59AE33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4E6AA18-81E7-41B1-8FD9-4B56B59AE333}"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4E6AA18-81E7-41B1-8FD9-4B56B59AE333}"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B4E6AA18-81E7-41B1-8FD9-4B56B59AE333}"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4E6AA18-81E7-41B1-8FD9-4B56B59AE333}"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B4E6AA18-81E7-41B1-8FD9-4B56B59AE33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B4E6AA18-81E7-41B1-8FD9-4B56B59AE333}"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3EFFE0F-586D-481C-AE0C-3327B3C97BE4}" type="datetimeFigureOut">
              <a:rPr lang="en-CA" smtClean="0"/>
              <a:pPr/>
              <a:t>2020-07-22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B4E6AA18-81E7-41B1-8FD9-4B56B59AE33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3EFFE0F-586D-481C-AE0C-3327B3C97BE4}" type="datetimeFigureOut">
              <a:rPr lang="en-CA" smtClean="0"/>
              <a:pPr/>
              <a:t>2020-07-22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B4E6AA18-81E7-41B1-8FD9-4B56B59AE33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3EFFE0F-586D-481C-AE0C-3327B3C97BE4}" type="datetimeFigureOut">
              <a:rPr lang="en-CA" smtClean="0"/>
              <a:pPr/>
              <a:t>2020-07-22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4E6AA18-81E7-41B1-8FD9-4B56B59AE333}"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EFFE0F-586D-481C-AE0C-3327B3C97BE4}" type="datetimeFigureOut">
              <a:rPr lang="en-CA" smtClean="0"/>
              <a:pPr/>
              <a:t>2020-07-22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4E6AA18-81E7-41B1-8FD9-4B56B59AE33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GSMNnT-Vv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GaquFgdpT7I" TargetMode="External"/><Relationship Id="rId2" Type="http://schemas.openxmlformats.org/officeDocument/2006/relationships/hyperlink" Target="https://www.youtube.com/watch?v=B39FuFFd9Zs" TargetMode="External"/><Relationship Id="rId1" Type="http://schemas.openxmlformats.org/officeDocument/2006/relationships/slideLayout" Target="../slideLayouts/slideLayout2.xml"/><Relationship Id="rId5" Type="http://schemas.openxmlformats.org/officeDocument/2006/relationships/hyperlink" Target="https://www.youtube.com/watch?v=ITTbY1n3Iz8" TargetMode="External"/><Relationship Id="rId4" Type="http://schemas.openxmlformats.org/officeDocument/2006/relationships/hyperlink" Target="https://www.youtube.com/watch?v=hDzor0VXy0M"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tWLESuVkXV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issel.net/" TargetMode="External"/><Relationship Id="rId2" Type="http://schemas.openxmlformats.org/officeDocument/2006/relationships/hyperlink" Target="https://www.edvardmunch.org/"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www.rajaton.net/en/frontpage" TargetMode="External"/><Relationship Id="rId2" Type="http://schemas.openxmlformats.org/officeDocument/2006/relationships/hyperlink" Target="https://www.esapekkasalonen.com/" TargetMode="Externa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hyperlink" Target="https://www.boosey.com/composer/Magnus+Lindber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PBsFYKzhk5E" TargetMode="External"/><Relationship Id="rId2" Type="http://schemas.openxmlformats.org/officeDocument/2006/relationships/hyperlink" Target="https://www.youtube.com/watch?v=SS7-Gwz1Zio" TargetMode="External"/><Relationship Id="rId1" Type="http://schemas.openxmlformats.org/officeDocument/2006/relationships/slideLayout" Target="../slideLayouts/slideLayout2.xml"/><Relationship Id="rId5" Type="http://schemas.openxmlformats.org/officeDocument/2006/relationships/hyperlink" Target="https://www.youtube.com/watch?v=FdYP790fAzM" TargetMode="External"/><Relationship Id="rId4" Type="http://schemas.openxmlformats.org/officeDocument/2006/relationships/hyperlink" Target="https://www.youtube.com/watch?v=WVra2IotK-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youtube.com/watch?v=FmFhEQLMUB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2241594"/>
          </a:xfrm>
        </p:spPr>
        <p:txBody>
          <a:bodyPr>
            <a:normAutofit fontScale="90000"/>
          </a:bodyPr>
          <a:lstStyle/>
          <a:p>
            <a:pPr algn="ctr"/>
            <a:r>
              <a:rPr lang="en-CA" dirty="0" smtClean="0">
                <a:effectLst/>
              </a:rPr>
              <a:t/>
            </a:r>
            <a:br>
              <a:rPr lang="en-CA" dirty="0" smtClean="0">
                <a:effectLst/>
              </a:rPr>
            </a:br>
            <a:r>
              <a:rPr lang="en-CA" dirty="0" smtClean="0">
                <a:effectLst/>
              </a:rPr>
              <a:t>Edvard Grieg and</a:t>
            </a:r>
            <a:br>
              <a:rPr lang="en-CA" dirty="0" smtClean="0">
                <a:effectLst/>
              </a:rPr>
            </a:br>
            <a:r>
              <a:rPr lang="en-CA" dirty="0" smtClean="0">
                <a:effectLst/>
              </a:rPr>
              <a:t> Jean Sibelius</a:t>
            </a:r>
            <a:endParaRPr lang="en-CA" dirty="0">
              <a:effectLst/>
            </a:endParaRPr>
          </a:p>
        </p:txBody>
      </p:sp>
      <p:sp>
        <p:nvSpPr>
          <p:cNvPr id="3" name="Subtitle 2"/>
          <p:cNvSpPr>
            <a:spLocks noGrp="1"/>
          </p:cNvSpPr>
          <p:nvPr>
            <p:ph type="subTitle" idx="1"/>
          </p:nvPr>
        </p:nvSpPr>
        <p:spPr>
          <a:xfrm>
            <a:off x="0" y="3356992"/>
            <a:ext cx="9144000" cy="1800199"/>
          </a:xfrm>
        </p:spPr>
        <p:txBody>
          <a:bodyPr>
            <a:normAutofit fontScale="85000" lnSpcReduction="20000"/>
          </a:bodyPr>
          <a:lstStyle/>
          <a:p>
            <a:pPr algn="ctr"/>
            <a:endParaRPr lang="en-CA" sz="2300" b="1" dirty="0" smtClean="0"/>
          </a:p>
          <a:p>
            <a:pPr algn="ctr"/>
            <a:r>
              <a:rPr lang="en-CA" sz="2600" b="1" i="1" dirty="0" smtClean="0"/>
              <a:t>Symphony Goes to School...and Beyond!  </a:t>
            </a:r>
            <a:r>
              <a:rPr lang="en-CA" sz="2600" b="1" dirty="0" smtClean="0"/>
              <a:t>Program</a:t>
            </a:r>
          </a:p>
          <a:p>
            <a:pPr algn="ctr"/>
            <a:r>
              <a:rPr lang="en-CA" sz="2300" b="1" dirty="0" smtClean="0"/>
              <a:t>NSO Education Program</a:t>
            </a:r>
          </a:p>
          <a:p>
            <a:pPr algn="ctr"/>
            <a:endParaRPr lang="en-CA" sz="2200" b="1" dirty="0" smtClean="0"/>
          </a:p>
          <a:p>
            <a:r>
              <a:rPr lang="en-CA" sz="1800" b="1" dirty="0" smtClean="0"/>
              <a:t>Prepared by Timothy Brennan</a:t>
            </a:r>
          </a:p>
          <a:p>
            <a:r>
              <a:rPr lang="en-CA" sz="1800" b="1" dirty="0" smtClean="0"/>
              <a:t>Copyright © </a:t>
            </a:r>
            <a:r>
              <a:rPr lang="en-CA" sz="1800" b="1" smtClean="0"/>
              <a:t>NSO </a:t>
            </a:r>
            <a:r>
              <a:rPr lang="en-CA" sz="1800" b="1" smtClean="0"/>
              <a:t>20</a:t>
            </a:r>
            <a:endParaRPr lang="en-CA" sz="1900" b="1" dirty="0" smtClean="0"/>
          </a:p>
          <a:p>
            <a:pPr algn="ctr"/>
            <a:endParaRPr lang="en-CA" sz="2200" b="1" dirty="0"/>
          </a:p>
        </p:txBody>
      </p:sp>
      <p:pic>
        <p:nvPicPr>
          <p:cNvPr id="5" name="Picture 4" descr="Screen Shot 2015-06-25 at 2.45.51 PM.png"/>
          <p:cNvPicPr>
            <a:picLocks noChangeAspect="1"/>
          </p:cNvPicPr>
          <p:nvPr/>
        </p:nvPicPr>
        <p:blipFill>
          <a:blip r:embed="rId2" cstate="screen">
            <a:extLst>
              <a:ext uri="{28A0092B-C50C-407E-A947-70E740481C1C}">
                <a14:useLocalDpi xmlns:a14="http://schemas.microsoft.com/office/drawing/2010/main" xmlns="" val="0"/>
              </a:ext>
            </a:extLst>
          </a:blip>
          <a:stretch>
            <a:fillRect/>
          </a:stretch>
        </p:blipFill>
        <p:spPr>
          <a:xfrm>
            <a:off x="7524328" y="332656"/>
            <a:ext cx="1150762" cy="1057606"/>
          </a:xfrm>
          <a:prstGeom prst="rect">
            <a:avLst/>
          </a:prstGeom>
        </p:spPr>
      </p:pic>
      <p:pic>
        <p:nvPicPr>
          <p:cNvPr id="7" name="Picture 6" descr="NSO_School Bag.jpg"/>
          <p:cNvPicPr/>
          <p:nvPr/>
        </p:nvPicPr>
        <p:blipFill>
          <a:blip r:embed="rId3" cstate="print"/>
          <a:stretch>
            <a:fillRect/>
          </a:stretch>
        </p:blipFill>
        <p:spPr>
          <a:xfrm>
            <a:off x="5796136" y="404664"/>
            <a:ext cx="1728192" cy="86409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67544" y="1556792"/>
            <a:ext cx="4690864" cy="4972008"/>
          </a:xfrm>
        </p:spPr>
        <p:txBody>
          <a:bodyPr>
            <a:noAutofit/>
          </a:bodyPr>
          <a:lstStyle/>
          <a:p>
            <a:r>
              <a:rPr lang="en-CA" sz="1500" dirty="0" smtClean="0"/>
              <a:t>One of Grieg’s most well-known compositions.</a:t>
            </a:r>
          </a:p>
          <a:p>
            <a:endParaRPr lang="en-CA" sz="1500" dirty="0" smtClean="0"/>
          </a:p>
          <a:p>
            <a:r>
              <a:rPr lang="en-CA" sz="1500" dirty="0" smtClean="0"/>
              <a:t>Composed in 1864 when he was only 24 years old.</a:t>
            </a:r>
          </a:p>
          <a:p>
            <a:endParaRPr lang="en-CA" sz="1500" dirty="0" smtClean="0"/>
          </a:p>
          <a:p>
            <a:r>
              <a:rPr lang="en-CA" sz="1500" dirty="0" smtClean="0"/>
              <a:t>Premiered in 1865 by pianist Edmund </a:t>
            </a:r>
            <a:r>
              <a:rPr lang="en-CA" sz="1500" dirty="0" err="1" smtClean="0"/>
              <a:t>Neupert</a:t>
            </a:r>
            <a:r>
              <a:rPr lang="en-CA" sz="1500" dirty="0" smtClean="0"/>
              <a:t> with the Royal Danish Orchestra.</a:t>
            </a:r>
          </a:p>
          <a:p>
            <a:endParaRPr lang="en-CA" sz="1500" dirty="0" smtClean="0"/>
          </a:p>
          <a:p>
            <a:r>
              <a:rPr lang="en-CA" sz="1500" dirty="0" smtClean="0"/>
              <a:t>Highly virtuosic and shows Norwegian folk influences, including references to the </a:t>
            </a:r>
            <a:r>
              <a:rPr lang="en-CA" sz="1500" i="1" dirty="0" err="1" smtClean="0"/>
              <a:t>halling</a:t>
            </a:r>
            <a:r>
              <a:rPr lang="en-CA" sz="1500" dirty="0" smtClean="0"/>
              <a:t> (a Norwegian dance) and the sound of the Hardingfele.</a:t>
            </a:r>
          </a:p>
          <a:p>
            <a:endParaRPr lang="en-CA" sz="1500" dirty="0" smtClean="0"/>
          </a:p>
          <a:p>
            <a:pPr>
              <a:buNone/>
            </a:pPr>
            <a:endParaRPr lang="en-CA" sz="1600" dirty="0"/>
          </a:p>
        </p:txBody>
      </p:sp>
      <p:sp>
        <p:nvSpPr>
          <p:cNvPr id="4" name="Title 3"/>
          <p:cNvSpPr>
            <a:spLocks noGrp="1"/>
          </p:cNvSpPr>
          <p:nvPr>
            <p:ph type="title"/>
          </p:nvPr>
        </p:nvSpPr>
        <p:spPr/>
        <p:txBody>
          <a:bodyPr>
            <a:normAutofit fontScale="90000"/>
          </a:bodyPr>
          <a:lstStyle/>
          <a:p>
            <a:pPr algn="ctr"/>
            <a:r>
              <a:rPr lang="en-CA" dirty="0" smtClean="0">
                <a:solidFill>
                  <a:schemeClr val="tx1"/>
                </a:solidFill>
              </a:rPr>
              <a:t>Composition Spotlight:</a:t>
            </a:r>
            <a:br>
              <a:rPr lang="en-CA" dirty="0" smtClean="0">
                <a:solidFill>
                  <a:schemeClr val="tx1"/>
                </a:solidFill>
              </a:rPr>
            </a:br>
            <a:r>
              <a:rPr lang="en-CA" dirty="0" smtClean="0">
                <a:solidFill>
                  <a:schemeClr val="tx1"/>
                </a:solidFill>
              </a:rPr>
              <a:t>Piano Concerto, Op. 16</a:t>
            </a:r>
            <a:endParaRPr lang="en-CA" dirty="0">
              <a:solidFill>
                <a:schemeClr val="tx1"/>
              </a:solidFill>
            </a:endParaRPr>
          </a:p>
        </p:txBody>
      </p:sp>
      <p:pic>
        <p:nvPicPr>
          <p:cNvPr id="5" name="Content Placeholder 4" descr="Grieg Piano Concerto score.jpg"/>
          <p:cNvPicPr>
            <a:picLocks noGrp="1" noChangeAspect="1"/>
          </p:cNvPicPr>
          <p:nvPr>
            <p:ph sz="half" idx="2"/>
          </p:nvPr>
        </p:nvPicPr>
        <p:blipFill>
          <a:blip r:embed="rId2" cstate="print"/>
          <a:stretch>
            <a:fillRect/>
          </a:stretch>
        </p:blipFill>
        <p:spPr>
          <a:xfrm>
            <a:off x="5148064" y="1484784"/>
            <a:ext cx="3600400" cy="4464496"/>
          </a:xfrm>
        </p:spPr>
      </p:pic>
      <p:sp>
        <p:nvSpPr>
          <p:cNvPr id="6" name="TextBox 5"/>
          <p:cNvSpPr txBox="1"/>
          <p:nvPr/>
        </p:nvSpPr>
        <p:spPr>
          <a:xfrm>
            <a:off x="5148064" y="5949280"/>
            <a:ext cx="3672408" cy="738664"/>
          </a:xfrm>
          <a:prstGeom prst="rect">
            <a:avLst/>
          </a:prstGeom>
          <a:noFill/>
        </p:spPr>
        <p:txBody>
          <a:bodyPr wrap="square" rtlCol="0">
            <a:spAutoFit/>
          </a:bodyPr>
          <a:lstStyle/>
          <a:p>
            <a:r>
              <a:rPr lang="en-CA" sz="1400" dirty="0" smtClean="0"/>
              <a:t>A page from the original autograph score of Grieg’s Piano Concerto in his own handwriting.</a:t>
            </a:r>
            <a:endParaRPr lang="en-CA"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CA" dirty="0" smtClean="0"/>
              <a:t>Click </a:t>
            </a:r>
            <a:r>
              <a:rPr lang="en-CA" dirty="0" smtClean="0">
                <a:hlinkClick r:id="rId2"/>
              </a:rPr>
              <a:t>here</a:t>
            </a:r>
            <a:r>
              <a:rPr lang="en-CA" dirty="0" smtClean="0"/>
              <a:t> to </a:t>
            </a:r>
            <a:r>
              <a:rPr lang="en-CA" dirty="0" smtClean="0"/>
              <a:t>listen to a performance of  </a:t>
            </a:r>
            <a:r>
              <a:rPr lang="en-CA" dirty="0" smtClean="0"/>
              <a:t>Grieg’s </a:t>
            </a:r>
            <a:r>
              <a:rPr lang="en-CA" dirty="0" smtClean="0"/>
              <a:t>Piano </a:t>
            </a:r>
            <a:r>
              <a:rPr lang="en-CA" dirty="0" smtClean="0"/>
              <a:t>Concerto by Benjamin </a:t>
            </a:r>
            <a:r>
              <a:rPr lang="en-CA" dirty="0" smtClean="0"/>
              <a:t>Grosvenor (a </a:t>
            </a:r>
            <a:r>
              <a:rPr lang="en-CA" dirty="0" smtClean="0"/>
              <a:t>25 year-old British concert </a:t>
            </a:r>
            <a:r>
              <a:rPr lang="en-CA" dirty="0" smtClean="0"/>
              <a:t>pianist) </a:t>
            </a:r>
            <a:r>
              <a:rPr lang="en-CA" dirty="0" smtClean="0"/>
              <a:t>with </a:t>
            </a:r>
            <a:r>
              <a:rPr lang="en-CA" dirty="0" smtClean="0"/>
              <a:t>the Bergen Philharmonic Orchestra (the orchestra of which Grieg himself was Music Director from 1880-1882</a:t>
            </a:r>
            <a:r>
              <a:rPr lang="en-CA" dirty="0" smtClean="0"/>
              <a:t>)!</a:t>
            </a:r>
          </a:p>
          <a:p>
            <a:endParaRPr lang="en-CA" dirty="0" smtClean="0"/>
          </a:p>
          <a:p>
            <a:pPr>
              <a:buNone/>
            </a:pPr>
            <a:r>
              <a:rPr lang="en-CA" dirty="0" smtClean="0"/>
              <a:t>	After listening, answer the following question. There are no right or wrong answers, just answer based on your impression of the piece.</a:t>
            </a:r>
          </a:p>
          <a:p>
            <a:pPr>
              <a:buNone/>
            </a:pPr>
            <a:endParaRPr lang="en-CA" dirty="0" smtClean="0"/>
          </a:p>
          <a:p>
            <a:pPr>
              <a:buNone/>
            </a:pPr>
            <a:r>
              <a:rPr lang="en-CA" dirty="0" smtClean="0"/>
              <a:t>	</a:t>
            </a:r>
            <a:r>
              <a:rPr lang="en-CA" dirty="0" smtClean="0"/>
              <a:t>What aspects of the piano part of this concerto make this piece “flashy” or virtuosic? Refer to specific musical characteristics in your answer (e.g. </a:t>
            </a:r>
            <a:r>
              <a:rPr lang="en-CA" dirty="0" smtClean="0"/>
              <a:t>r</a:t>
            </a:r>
            <a:r>
              <a:rPr lang="en-CA" dirty="0" smtClean="0"/>
              <a:t>hythm, piano technique, etc.)</a:t>
            </a:r>
            <a:endParaRPr lang="en-CA" dirty="0" smtClean="0"/>
          </a:p>
        </p:txBody>
      </p:sp>
      <p:sp>
        <p:nvSpPr>
          <p:cNvPr id="3" name="Title 2"/>
          <p:cNvSpPr>
            <a:spLocks noGrp="1"/>
          </p:cNvSpPr>
          <p:nvPr>
            <p:ph type="title"/>
          </p:nvPr>
        </p:nvSpPr>
        <p:spPr/>
        <p:txBody>
          <a:bodyPr>
            <a:normAutofit fontScale="90000"/>
          </a:bodyPr>
          <a:lstStyle/>
          <a:p>
            <a:pPr algn="ctr"/>
            <a:r>
              <a:rPr lang="en-CA" dirty="0" smtClean="0"/>
              <a:t>Composition Spotlight: </a:t>
            </a:r>
            <a:br>
              <a:rPr lang="en-CA" dirty="0" smtClean="0"/>
            </a:br>
            <a:r>
              <a:rPr lang="en-CA" dirty="0" smtClean="0"/>
              <a:t>Hear the Music</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23528" y="1268760"/>
            <a:ext cx="4752528" cy="5400600"/>
          </a:xfrm>
        </p:spPr>
        <p:txBody>
          <a:bodyPr>
            <a:normAutofit fontScale="55000" lnSpcReduction="20000"/>
          </a:bodyPr>
          <a:lstStyle/>
          <a:p>
            <a:r>
              <a:rPr lang="en-CA" sz="2900" dirty="0" smtClean="0"/>
              <a:t>Born in </a:t>
            </a:r>
            <a:r>
              <a:rPr lang="en-CA" sz="2900" dirty="0" err="1" smtClean="0"/>
              <a:t>Hämeenlinna</a:t>
            </a:r>
            <a:r>
              <a:rPr lang="en-CA" sz="2900" dirty="0" smtClean="0"/>
              <a:t>, Finland in 1865.</a:t>
            </a:r>
          </a:p>
          <a:p>
            <a:endParaRPr lang="en-CA" sz="2900" dirty="0" smtClean="0"/>
          </a:p>
          <a:p>
            <a:r>
              <a:rPr lang="en-CA" sz="2900" dirty="0" smtClean="0"/>
              <a:t>After high school he studied law, but switched to music and studied violin and composition at the Helsinki Music Institute (later renamed the Sibelius Academy of Music in his honour).</a:t>
            </a:r>
          </a:p>
          <a:p>
            <a:pPr>
              <a:buNone/>
            </a:pPr>
            <a:endParaRPr lang="en-CA" sz="2900" dirty="0" smtClean="0"/>
          </a:p>
          <a:p>
            <a:r>
              <a:rPr lang="en-CA" sz="2900" dirty="0" smtClean="0"/>
              <a:t>Became well-known with the success of his First Symphony (1899) followed shortly by his tone poem </a:t>
            </a:r>
            <a:r>
              <a:rPr lang="en-CA" sz="2900" i="1" dirty="0" err="1" smtClean="0"/>
              <a:t>Finlandia</a:t>
            </a:r>
            <a:r>
              <a:rPr lang="en-CA" sz="2900" dirty="0" smtClean="0"/>
              <a:t> (1900)- see next slide. </a:t>
            </a:r>
          </a:p>
          <a:p>
            <a:endParaRPr lang="en-CA" sz="2900" dirty="0" smtClean="0"/>
          </a:p>
          <a:p>
            <a:r>
              <a:rPr lang="en-CA" sz="2900" dirty="0" smtClean="0"/>
              <a:t>He had six daughters with his wife </a:t>
            </a:r>
            <a:r>
              <a:rPr lang="en-CA" sz="2900" dirty="0" err="1" smtClean="0"/>
              <a:t>Aino</a:t>
            </a:r>
            <a:r>
              <a:rPr lang="en-CA" sz="2900" dirty="0" smtClean="0"/>
              <a:t> Sibelius.</a:t>
            </a:r>
          </a:p>
          <a:p>
            <a:pPr>
              <a:buNone/>
            </a:pPr>
            <a:endParaRPr lang="en-CA" sz="2900" dirty="0" smtClean="0"/>
          </a:p>
          <a:p>
            <a:r>
              <a:rPr lang="en-CA" sz="2900" dirty="0" smtClean="0"/>
              <a:t>Sibelius struggled with alcoholism and underwent surgery for throat cancer in 1907.</a:t>
            </a:r>
          </a:p>
          <a:p>
            <a:endParaRPr lang="en-CA" sz="2900" dirty="0" smtClean="0"/>
          </a:p>
          <a:p>
            <a:r>
              <a:rPr lang="en-CA" sz="2900" dirty="0" smtClean="0"/>
              <a:t>He died of a brain hemorrhage in 1957 at age 91.</a:t>
            </a:r>
          </a:p>
          <a:p>
            <a:endParaRPr lang="en-CA" dirty="0" smtClean="0"/>
          </a:p>
          <a:p>
            <a:endParaRPr lang="en-CA" dirty="0" smtClean="0"/>
          </a:p>
          <a:p>
            <a:endParaRPr lang="en-CA" dirty="0" smtClean="0"/>
          </a:p>
          <a:p>
            <a:endParaRPr lang="en-CA" dirty="0" smtClean="0"/>
          </a:p>
          <a:p>
            <a:endParaRPr lang="en-CA" dirty="0"/>
          </a:p>
        </p:txBody>
      </p:sp>
      <p:sp>
        <p:nvSpPr>
          <p:cNvPr id="4" name="Title 3"/>
          <p:cNvSpPr>
            <a:spLocks noGrp="1"/>
          </p:cNvSpPr>
          <p:nvPr>
            <p:ph type="title"/>
          </p:nvPr>
        </p:nvSpPr>
        <p:spPr/>
        <p:txBody>
          <a:bodyPr/>
          <a:lstStyle/>
          <a:p>
            <a:pPr algn="ctr"/>
            <a:r>
              <a:rPr lang="en-CA" dirty="0" smtClean="0">
                <a:solidFill>
                  <a:schemeClr val="tx1"/>
                </a:solidFill>
                <a:effectLst/>
              </a:rPr>
              <a:t>Fast Facts: Jean Sibelius</a:t>
            </a:r>
            <a:endParaRPr lang="en-CA" dirty="0">
              <a:solidFill>
                <a:schemeClr val="tx1"/>
              </a:solidFill>
              <a:effectLst/>
            </a:endParaRPr>
          </a:p>
        </p:txBody>
      </p:sp>
      <p:pic>
        <p:nvPicPr>
          <p:cNvPr id="7" name="Content Placeholder 6" descr="Sibelius 2.jpg"/>
          <p:cNvPicPr>
            <a:picLocks noGrp="1" noChangeAspect="1"/>
          </p:cNvPicPr>
          <p:nvPr>
            <p:ph sz="half" idx="2"/>
          </p:nvPr>
        </p:nvPicPr>
        <p:blipFill>
          <a:blip r:embed="rId2" cstate="print"/>
          <a:stretch>
            <a:fillRect/>
          </a:stretch>
        </p:blipFill>
        <p:spPr>
          <a:xfrm>
            <a:off x="5076056" y="1268760"/>
            <a:ext cx="3384376" cy="453650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0" y="1196752"/>
            <a:ext cx="9144000" cy="4810539"/>
          </a:xfrm>
        </p:spPr>
        <p:txBody>
          <a:bodyPr>
            <a:normAutofit fontScale="85000" lnSpcReduction="20000"/>
          </a:bodyPr>
          <a:lstStyle/>
          <a:p>
            <a:pPr>
              <a:buNone/>
            </a:pPr>
            <a:r>
              <a:rPr lang="en-CA" dirty="0" smtClean="0"/>
              <a:t>	Like Grieg’s distinct Norwegian style, Sibelius’s music depicts a unique style characterized by Finnish nationalism and folk culture/traditions. The following works showcase Sibelius’s Finnish musical style.</a:t>
            </a:r>
          </a:p>
          <a:p>
            <a:pPr>
              <a:buNone/>
            </a:pPr>
            <a:endParaRPr lang="en-CA" dirty="0" smtClean="0"/>
          </a:p>
          <a:p>
            <a:pPr>
              <a:buNone/>
            </a:pPr>
            <a:r>
              <a:rPr lang="en-CA" dirty="0" smtClean="0"/>
              <a:t>	Click the links below:</a:t>
            </a:r>
          </a:p>
          <a:p>
            <a:pPr>
              <a:buNone/>
            </a:pPr>
            <a:endParaRPr lang="en-CA" dirty="0" smtClean="0"/>
          </a:p>
          <a:p>
            <a:r>
              <a:rPr lang="en-CA" b="1" i="1" dirty="0" err="1" smtClean="0"/>
              <a:t>Finlandia</a:t>
            </a:r>
            <a:r>
              <a:rPr lang="en-CA" b="1" dirty="0" smtClean="0"/>
              <a:t>, Op. 26 </a:t>
            </a:r>
            <a:r>
              <a:rPr lang="en-CA" dirty="0" smtClean="0"/>
              <a:t>(orchestral tone poem) </a:t>
            </a:r>
            <a:r>
              <a:rPr lang="en-CA" dirty="0" smtClean="0">
                <a:hlinkClick r:id="rId2"/>
              </a:rPr>
              <a:t>Click here</a:t>
            </a:r>
            <a:endParaRPr lang="en-CA" dirty="0" smtClean="0"/>
          </a:p>
          <a:p>
            <a:pPr>
              <a:buNone/>
            </a:pPr>
            <a:endParaRPr lang="en-CA" dirty="0" smtClean="0"/>
          </a:p>
          <a:p>
            <a:r>
              <a:rPr lang="en-CA" b="1" i="1" dirty="0" smtClean="0"/>
              <a:t>Karelia Suite</a:t>
            </a:r>
            <a:r>
              <a:rPr lang="en-CA" b="1" dirty="0" smtClean="0"/>
              <a:t>, Op. 11 </a:t>
            </a:r>
            <a:r>
              <a:rPr lang="en-CA" dirty="0" smtClean="0"/>
              <a:t>(orchestral tone poem) </a:t>
            </a:r>
            <a:r>
              <a:rPr lang="en-CA" dirty="0" smtClean="0">
                <a:hlinkClick r:id="rId3"/>
              </a:rPr>
              <a:t>Click here</a:t>
            </a:r>
            <a:endParaRPr lang="en-CA" dirty="0" smtClean="0"/>
          </a:p>
          <a:p>
            <a:pPr>
              <a:buNone/>
            </a:pPr>
            <a:endParaRPr lang="en-CA" dirty="0" smtClean="0"/>
          </a:p>
          <a:p>
            <a:r>
              <a:rPr lang="en-CA" b="1" i="1" dirty="0" err="1" smtClean="0"/>
              <a:t>Kullervo</a:t>
            </a:r>
            <a:r>
              <a:rPr lang="en-CA" b="1" i="1" dirty="0" smtClean="0"/>
              <a:t>, </a:t>
            </a:r>
            <a:r>
              <a:rPr lang="en-CA" b="1" dirty="0" smtClean="0"/>
              <a:t>Op. 7</a:t>
            </a:r>
            <a:r>
              <a:rPr lang="en-CA" dirty="0" smtClean="0"/>
              <a:t> (programmatic choral symphony) </a:t>
            </a:r>
            <a:r>
              <a:rPr lang="en-CA" dirty="0" smtClean="0">
                <a:hlinkClick r:id="rId4"/>
              </a:rPr>
              <a:t>Click here </a:t>
            </a:r>
            <a:endParaRPr lang="en-CA" dirty="0" smtClean="0"/>
          </a:p>
          <a:p>
            <a:endParaRPr lang="en-CA" dirty="0" smtClean="0"/>
          </a:p>
          <a:p>
            <a:r>
              <a:rPr lang="en-CA" b="1" dirty="0" smtClean="0"/>
              <a:t>Violin Concerto in D minor, Op. 47 </a:t>
            </a:r>
            <a:r>
              <a:rPr lang="en-CA" dirty="0" smtClean="0">
                <a:hlinkClick r:id="rId5"/>
              </a:rPr>
              <a:t>Click here</a:t>
            </a:r>
            <a:endParaRPr lang="en-CA" dirty="0" smtClean="0"/>
          </a:p>
          <a:p>
            <a:pPr>
              <a:buNone/>
            </a:pPr>
            <a:endParaRPr lang="en-CA" dirty="0" smtClean="0"/>
          </a:p>
          <a:p>
            <a:endParaRPr lang="en-CA" dirty="0" smtClean="0"/>
          </a:p>
          <a:p>
            <a:pPr>
              <a:buNone/>
            </a:pPr>
            <a:endParaRPr lang="en-CA" dirty="0" smtClean="0"/>
          </a:p>
          <a:p>
            <a:pPr>
              <a:buNone/>
            </a:pPr>
            <a:endParaRPr lang="en-CA" dirty="0" smtClean="0"/>
          </a:p>
          <a:p>
            <a:pPr>
              <a:buNone/>
            </a:pPr>
            <a:endParaRPr lang="en-CA" dirty="0" smtClean="0"/>
          </a:p>
          <a:p>
            <a:pPr>
              <a:buNone/>
            </a:pPr>
            <a:endParaRPr lang="en-CA" dirty="0" smtClean="0"/>
          </a:p>
          <a:p>
            <a:endParaRPr lang="en-CA" i="1" dirty="0" smtClean="0"/>
          </a:p>
          <a:p>
            <a:endParaRPr lang="en-CA" dirty="0" smtClean="0"/>
          </a:p>
          <a:p>
            <a:endParaRPr lang="en-CA" dirty="0" smtClean="0"/>
          </a:p>
          <a:p>
            <a:endParaRPr lang="en-CA" dirty="0"/>
          </a:p>
        </p:txBody>
      </p:sp>
      <p:sp>
        <p:nvSpPr>
          <p:cNvPr id="5" name="Title 4"/>
          <p:cNvSpPr>
            <a:spLocks noGrp="1"/>
          </p:cNvSpPr>
          <p:nvPr>
            <p:ph type="title"/>
          </p:nvPr>
        </p:nvSpPr>
        <p:spPr/>
        <p:txBody>
          <a:bodyPr>
            <a:normAutofit fontScale="90000"/>
          </a:bodyPr>
          <a:lstStyle/>
          <a:p>
            <a:pPr algn="ctr"/>
            <a:r>
              <a:rPr lang="en-CA" dirty="0" smtClean="0"/>
              <a:t>Sibelius’s Notable Compositions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67544" y="1628800"/>
            <a:ext cx="4038600" cy="4525963"/>
          </a:xfrm>
        </p:spPr>
        <p:txBody>
          <a:bodyPr>
            <a:normAutofit fontScale="55000" lnSpcReduction="20000"/>
          </a:bodyPr>
          <a:lstStyle/>
          <a:p>
            <a:r>
              <a:rPr lang="en-CA" dirty="0" smtClean="0"/>
              <a:t>Composed from 1901-1902 while Sibelius was on retreat in Rapallo, Italy.</a:t>
            </a:r>
          </a:p>
          <a:p>
            <a:endParaRPr lang="en-CA" dirty="0" smtClean="0"/>
          </a:p>
          <a:p>
            <a:r>
              <a:rPr lang="en-CA" dirty="0" smtClean="0"/>
              <a:t>It was premiered by the Helsinki Philharmonic Society in 1902.</a:t>
            </a:r>
          </a:p>
          <a:p>
            <a:endParaRPr lang="en-CA" dirty="0" smtClean="0"/>
          </a:p>
          <a:p>
            <a:r>
              <a:rPr lang="en-CA" dirty="0" smtClean="0"/>
              <a:t>He described this symphony as “the confession of the soul.”</a:t>
            </a:r>
          </a:p>
          <a:p>
            <a:endParaRPr lang="en-CA" dirty="0" smtClean="0"/>
          </a:p>
          <a:p>
            <a:r>
              <a:rPr lang="en-CA" dirty="0" smtClean="0"/>
              <a:t>At the time of its premiere, it was widely regarded by the public as the “Symphony of Independence” due to its triumphant finale  which, according to their interpretation, called the people of Finland to rise up against Russian rule.</a:t>
            </a:r>
          </a:p>
          <a:p>
            <a:endParaRPr lang="en-CA" dirty="0" smtClean="0"/>
          </a:p>
          <a:p>
            <a:r>
              <a:rPr lang="en-CA" dirty="0" smtClean="0"/>
              <a:t>Today, it is the most recorded symphony of Sibelius’s compositional output.</a:t>
            </a:r>
          </a:p>
          <a:p>
            <a:endParaRPr lang="en-CA" dirty="0" smtClean="0"/>
          </a:p>
          <a:p>
            <a:endParaRPr lang="en-CA" dirty="0" smtClean="0"/>
          </a:p>
          <a:p>
            <a:endParaRPr lang="en-CA" dirty="0" smtClean="0"/>
          </a:p>
          <a:p>
            <a:endParaRPr lang="en-CA" dirty="0"/>
          </a:p>
        </p:txBody>
      </p:sp>
      <p:pic>
        <p:nvPicPr>
          <p:cNvPr id="5" name="Content Placeholder 4" descr="Sibelius Symphony No. 2.png"/>
          <p:cNvPicPr>
            <a:picLocks noGrp="1" noChangeAspect="1"/>
          </p:cNvPicPr>
          <p:nvPr>
            <p:ph sz="half" idx="2"/>
          </p:nvPr>
        </p:nvPicPr>
        <p:blipFill>
          <a:blip r:embed="rId2" cstate="print"/>
          <a:stretch>
            <a:fillRect/>
          </a:stretch>
        </p:blipFill>
        <p:spPr>
          <a:xfrm>
            <a:off x="4930086" y="1481138"/>
            <a:ext cx="3474827" cy="4525962"/>
          </a:xfrm>
        </p:spPr>
      </p:pic>
      <p:sp>
        <p:nvSpPr>
          <p:cNvPr id="4" name="Title 3"/>
          <p:cNvSpPr>
            <a:spLocks noGrp="1"/>
          </p:cNvSpPr>
          <p:nvPr>
            <p:ph type="title"/>
          </p:nvPr>
        </p:nvSpPr>
        <p:spPr/>
        <p:txBody>
          <a:bodyPr>
            <a:normAutofit fontScale="90000"/>
          </a:bodyPr>
          <a:lstStyle/>
          <a:p>
            <a:pPr algn="ctr"/>
            <a:r>
              <a:rPr lang="en-CA" dirty="0" smtClean="0">
                <a:solidFill>
                  <a:schemeClr val="tx1"/>
                </a:solidFill>
                <a:effectLst/>
              </a:rPr>
              <a:t>Composition Spotlight:</a:t>
            </a:r>
            <a:br>
              <a:rPr lang="en-CA" dirty="0" smtClean="0">
                <a:solidFill>
                  <a:schemeClr val="tx1"/>
                </a:solidFill>
                <a:effectLst/>
              </a:rPr>
            </a:br>
            <a:r>
              <a:rPr lang="en-CA" dirty="0" smtClean="0">
                <a:solidFill>
                  <a:srgbClr val="FFFFFF"/>
                </a:solidFill>
                <a:effectLst/>
              </a:rPr>
              <a:t>Symphony</a:t>
            </a:r>
            <a:r>
              <a:rPr lang="en-CA" dirty="0" smtClean="0">
                <a:solidFill>
                  <a:schemeClr val="tx1"/>
                </a:solidFill>
                <a:effectLst/>
              </a:rPr>
              <a:t> No. 2, Op. 43</a:t>
            </a:r>
            <a:endParaRPr lang="en-CA" dirty="0">
              <a:solidFill>
                <a:schemeClr val="tx1"/>
              </a:solidFill>
              <a:effectLst/>
            </a:endParaRPr>
          </a:p>
        </p:txBody>
      </p:sp>
      <p:sp>
        <p:nvSpPr>
          <p:cNvPr id="6" name="TextBox 5"/>
          <p:cNvSpPr txBox="1"/>
          <p:nvPr/>
        </p:nvSpPr>
        <p:spPr>
          <a:xfrm>
            <a:off x="4860032" y="6093296"/>
            <a:ext cx="3960440" cy="307777"/>
          </a:xfrm>
          <a:prstGeom prst="rect">
            <a:avLst/>
          </a:prstGeom>
          <a:noFill/>
        </p:spPr>
        <p:txBody>
          <a:bodyPr wrap="square" rtlCol="0">
            <a:spAutoFit/>
          </a:bodyPr>
          <a:lstStyle/>
          <a:p>
            <a:r>
              <a:rPr lang="en-CA" sz="1400" dirty="0" smtClean="0"/>
              <a:t>Opening of Sibelius’s Second Symphony</a:t>
            </a:r>
            <a:endParaRPr lang="en-CA"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Gustav Mahler Youth Orchestra (an orchestra comprised of school-aged children and based in Vienna, Austria) performs a selection from Sibelius’s Symphony No. 2 at the 2008 BBC Proms:</a:t>
            </a:r>
          </a:p>
          <a:p>
            <a:endParaRPr lang="en-CA" dirty="0" smtClean="0"/>
          </a:p>
          <a:p>
            <a:r>
              <a:rPr lang="en-CA" dirty="0" smtClean="0"/>
              <a:t>Click </a:t>
            </a:r>
            <a:r>
              <a:rPr lang="en-CA" dirty="0" smtClean="0">
                <a:hlinkClick r:id="rId2"/>
              </a:rPr>
              <a:t>here</a:t>
            </a:r>
            <a:r>
              <a:rPr lang="en-CA" dirty="0" smtClean="0"/>
              <a:t> to listen</a:t>
            </a:r>
            <a:r>
              <a:rPr lang="en-CA" dirty="0" smtClean="0"/>
              <a:t>!</a:t>
            </a:r>
            <a:endParaRPr lang="en-CA" dirty="0" smtClean="0"/>
          </a:p>
          <a:p>
            <a:pPr>
              <a:buNone/>
            </a:pPr>
            <a:r>
              <a:rPr lang="en-CA" dirty="0" smtClean="0"/>
              <a:t>	</a:t>
            </a:r>
            <a:endParaRPr lang="en-CA" dirty="0"/>
          </a:p>
        </p:txBody>
      </p:sp>
      <p:sp>
        <p:nvSpPr>
          <p:cNvPr id="3" name="Title 2"/>
          <p:cNvSpPr>
            <a:spLocks noGrp="1"/>
          </p:cNvSpPr>
          <p:nvPr>
            <p:ph type="title"/>
          </p:nvPr>
        </p:nvSpPr>
        <p:spPr/>
        <p:txBody>
          <a:bodyPr>
            <a:normAutofit fontScale="90000"/>
          </a:bodyPr>
          <a:lstStyle/>
          <a:p>
            <a:pPr algn="ctr"/>
            <a:r>
              <a:rPr lang="en-CA" dirty="0" smtClean="0"/>
              <a:t>Composition Spotlight:</a:t>
            </a:r>
            <a:br>
              <a:rPr lang="en-CA" dirty="0" smtClean="0"/>
            </a:br>
            <a:r>
              <a:rPr lang="en-CA" dirty="0" smtClean="0"/>
              <a:t>Hear the Music</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CA" dirty="0" smtClean="0"/>
              <a:t>	Answer the following questions about this presentation:</a:t>
            </a:r>
          </a:p>
          <a:p>
            <a:pPr>
              <a:buNone/>
            </a:pPr>
            <a:endParaRPr lang="en-CA" dirty="0" smtClean="0"/>
          </a:p>
          <a:p>
            <a:pPr marL="624078" indent="-514350">
              <a:buAutoNum type="arabicPeriod"/>
            </a:pPr>
            <a:r>
              <a:rPr lang="en-CA" dirty="0" smtClean="0"/>
              <a:t>Where did Grieg receive his musical education from age 15 onward?</a:t>
            </a:r>
          </a:p>
          <a:p>
            <a:pPr marL="624078" indent="-514350">
              <a:buAutoNum type="arabicPeriod"/>
            </a:pPr>
            <a:endParaRPr lang="en-CA" dirty="0" smtClean="0"/>
          </a:p>
          <a:p>
            <a:pPr marL="624078" indent="-514350">
              <a:buAutoNum type="arabicPeriod"/>
            </a:pPr>
            <a:r>
              <a:rPr lang="en-CA" dirty="0" smtClean="0"/>
              <a:t>What orchestra was Grieg music director of?</a:t>
            </a:r>
          </a:p>
          <a:p>
            <a:pPr marL="624078" indent="-514350">
              <a:buAutoNum type="arabicPeriod"/>
            </a:pPr>
            <a:endParaRPr lang="en-CA" dirty="0" smtClean="0"/>
          </a:p>
          <a:p>
            <a:pPr marL="624078" indent="-514350">
              <a:buAutoNum type="arabicPeriod"/>
            </a:pPr>
            <a:r>
              <a:rPr lang="en-CA" dirty="0" smtClean="0"/>
              <a:t>What </a:t>
            </a:r>
            <a:r>
              <a:rPr lang="en-CA" dirty="0" err="1" smtClean="0"/>
              <a:t>Norewgian</a:t>
            </a:r>
            <a:r>
              <a:rPr lang="en-CA" dirty="0" smtClean="0"/>
              <a:t> folk influences are present in Grieg’s Piano Concerto?</a:t>
            </a:r>
          </a:p>
          <a:p>
            <a:pPr marL="624078" indent="-514350">
              <a:buAutoNum type="arabicPeriod"/>
            </a:pPr>
            <a:endParaRPr lang="en-CA" dirty="0" smtClean="0"/>
          </a:p>
          <a:p>
            <a:pPr marL="624078" indent="-514350">
              <a:buAutoNum type="arabicPeriod"/>
            </a:pPr>
            <a:r>
              <a:rPr lang="en-CA" dirty="0" smtClean="0"/>
              <a:t>What compositions by Sibelius made him well-known?</a:t>
            </a:r>
          </a:p>
          <a:p>
            <a:pPr marL="624078" indent="-514350">
              <a:buAutoNum type="arabicPeriod"/>
            </a:pPr>
            <a:endParaRPr lang="en-CA" dirty="0" smtClean="0"/>
          </a:p>
          <a:p>
            <a:pPr marL="624078" indent="-514350">
              <a:buAutoNum type="arabicPeriod"/>
            </a:pPr>
            <a:r>
              <a:rPr lang="en-CA" dirty="0" smtClean="0"/>
              <a:t>What did Sibelius study before switching to music?</a:t>
            </a:r>
          </a:p>
          <a:p>
            <a:pPr marL="624078" indent="-514350">
              <a:buAutoNum type="arabicPeriod"/>
            </a:pPr>
            <a:endParaRPr lang="en-CA" dirty="0" smtClean="0"/>
          </a:p>
          <a:p>
            <a:pPr marL="624078" indent="-514350">
              <a:buAutoNum type="arabicPeriod"/>
            </a:pPr>
            <a:r>
              <a:rPr lang="en-CA" dirty="0" smtClean="0"/>
              <a:t>How did Sibelius describe his Second Symphony?</a:t>
            </a:r>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smtClean="0"/>
          </a:p>
          <a:p>
            <a:pPr marL="624078" indent="-514350">
              <a:buAutoNum type="arabicPeriod"/>
            </a:pPr>
            <a:endParaRPr lang="en-CA" dirty="0"/>
          </a:p>
        </p:txBody>
      </p:sp>
      <p:sp>
        <p:nvSpPr>
          <p:cNvPr id="3" name="Title 2"/>
          <p:cNvSpPr>
            <a:spLocks noGrp="1"/>
          </p:cNvSpPr>
          <p:nvPr>
            <p:ph type="title"/>
          </p:nvPr>
        </p:nvSpPr>
        <p:spPr/>
        <p:txBody>
          <a:bodyPr/>
          <a:lstStyle/>
          <a:p>
            <a:pPr algn="ctr"/>
            <a:r>
              <a:rPr lang="en-CA" dirty="0" smtClean="0"/>
              <a:t>Exit Activity</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endParaRPr lang="en-CA" dirty="0" smtClean="0"/>
          </a:p>
          <a:p>
            <a:pPr>
              <a:buNone/>
            </a:pPr>
            <a:r>
              <a:rPr lang="en-CA" dirty="0" smtClean="0"/>
              <a:t>	This presentation explores the life and music of two famous </a:t>
            </a:r>
            <a:r>
              <a:rPr lang="en-CA" dirty="0" err="1" smtClean="0"/>
              <a:t>Scanadanvian</a:t>
            </a:r>
            <a:r>
              <a:rPr lang="en-CA" dirty="0" smtClean="0"/>
              <a:t> composers: </a:t>
            </a:r>
            <a:r>
              <a:rPr lang="en-CA" dirty="0" err="1" smtClean="0"/>
              <a:t>Edvard</a:t>
            </a:r>
            <a:r>
              <a:rPr lang="en-CA" dirty="0" smtClean="0"/>
              <a:t> Grieg and Jean Sibelius</a:t>
            </a:r>
            <a:endParaRPr lang="en-CA" dirty="0"/>
          </a:p>
        </p:txBody>
      </p:sp>
      <p:sp>
        <p:nvSpPr>
          <p:cNvPr id="3" name="Title 2"/>
          <p:cNvSpPr>
            <a:spLocks noGrp="1"/>
          </p:cNvSpPr>
          <p:nvPr>
            <p:ph type="title"/>
          </p:nvPr>
        </p:nvSpPr>
        <p:spPr/>
        <p:txBody>
          <a:bodyPr/>
          <a:lstStyle/>
          <a:p>
            <a:pPr algn="ct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67544" y="1268760"/>
            <a:ext cx="4038600" cy="4525963"/>
          </a:xfrm>
        </p:spPr>
        <p:txBody>
          <a:bodyPr>
            <a:normAutofit fontScale="92500" lnSpcReduction="10000"/>
          </a:bodyPr>
          <a:lstStyle/>
          <a:p>
            <a:pPr>
              <a:buNone/>
            </a:pPr>
            <a:endParaRPr lang="en-CA" dirty="0" smtClean="0"/>
          </a:p>
          <a:p>
            <a:r>
              <a:rPr lang="en-CA" dirty="0" smtClean="0"/>
              <a:t>Scandinavia is a region in northern Europe that includes the countries of Denmark, Norway, Sweden, and Finland.</a:t>
            </a:r>
          </a:p>
          <a:p>
            <a:pPr>
              <a:buNone/>
            </a:pPr>
            <a:endParaRPr lang="en-CA" dirty="0" smtClean="0"/>
          </a:p>
          <a:p>
            <a:r>
              <a:rPr lang="en-CA" dirty="0" smtClean="0"/>
              <a:t>Grieg was from Norway (green) and Sibelius was from Finland (orange).</a:t>
            </a:r>
            <a:endParaRPr lang="en-CA" dirty="0"/>
          </a:p>
        </p:txBody>
      </p:sp>
      <p:pic>
        <p:nvPicPr>
          <p:cNvPr id="5" name="Content Placeholder 4" descr="Norway and Finland.png"/>
          <p:cNvPicPr>
            <a:picLocks noGrp="1" noChangeAspect="1"/>
          </p:cNvPicPr>
          <p:nvPr>
            <p:ph sz="half" idx="2"/>
          </p:nvPr>
        </p:nvPicPr>
        <p:blipFill>
          <a:blip r:embed="rId2" cstate="print"/>
          <a:stretch>
            <a:fillRect/>
          </a:stretch>
        </p:blipFill>
        <p:spPr>
          <a:xfrm>
            <a:off x="4648200" y="1484784"/>
            <a:ext cx="4038600" cy="4536503"/>
          </a:xfrm>
        </p:spPr>
      </p:pic>
      <p:sp>
        <p:nvSpPr>
          <p:cNvPr id="4" name="Title 3"/>
          <p:cNvSpPr>
            <a:spLocks noGrp="1"/>
          </p:cNvSpPr>
          <p:nvPr>
            <p:ph type="title"/>
          </p:nvPr>
        </p:nvSpPr>
        <p:spPr/>
        <p:txBody>
          <a:bodyPr/>
          <a:lstStyle/>
          <a:p>
            <a:pPr algn="ctr"/>
            <a:r>
              <a:rPr lang="en-CA" dirty="0" smtClean="0">
                <a:solidFill>
                  <a:schemeClr val="tx1"/>
                </a:solidFill>
                <a:effectLst/>
              </a:rPr>
              <a:t>Where in the World?</a:t>
            </a:r>
            <a:endParaRPr lang="en-CA" dirty="0">
              <a:solidFill>
                <a:schemeClr val="tx1"/>
              </a:solidFill>
              <a:effectLst/>
            </a:endParaRPr>
          </a:p>
        </p:txBody>
      </p:sp>
      <p:cxnSp>
        <p:nvCxnSpPr>
          <p:cNvPr id="7" name="Straight Arrow Connector 6"/>
          <p:cNvCxnSpPr/>
          <p:nvPr/>
        </p:nvCxnSpPr>
        <p:spPr>
          <a:xfrm>
            <a:off x="6156176" y="2060848"/>
            <a:ext cx="288032" cy="2880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5652120" y="1844824"/>
            <a:ext cx="792088" cy="276999"/>
          </a:xfrm>
          <a:prstGeom prst="rect">
            <a:avLst/>
          </a:prstGeom>
          <a:noFill/>
        </p:spPr>
        <p:txBody>
          <a:bodyPr wrap="square" rtlCol="0">
            <a:spAutoFit/>
          </a:bodyPr>
          <a:lstStyle/>
          <a:p>
            <a:r>
              <a:rPr lang="en-CA" sz="1200" dirty="0" smtClean="0">
                <a:solidFill>
                  <a:schemeClr val="bg1"/>
                </a:solidFill>
              </a:rPr>
              <a:t>Norway</a:t>
            </a:r>
            <a:endParaRPr lang="en-CA" sz="1200" dirty="0">
              <a:solidFill>
                <a:schemeClr val="bg1"/>
              </a:solidFill>
            </a:endParaRPr>
          </a:p>
        </p:txBody>
      </p:sp>
      <p:cxnSp>
        <p:nvCxnSpPr>
          <p:cNvPr id="11" name="Straight Arrow Connector 10"/>
          <p:cNvCxnSpPr/>
          <p:nvPr/>
        </p:nvCxnSpPr>
        <p:spPr>
          <a:xfrm flipV="1">
            <a:off x="6372200" y="2924944"/>
            <a:ext cx="720080"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5724128" y="3356992"/>
            <a:ext cx="792088" cy="276999"/>
          </a:xfrm>
          <a:prstGeom prst="rect">
            <a:avLst/>
          </a:prstGeom>
          <a:noFill/>
        </p:spPr>
        <p:txBody>
          <a:bodyPr wrap="square" rtlCol="0">
            <a:spAutoFit/>
          </a:bodyPr>
          <a:lstStyle/>
          <a:p>
            <a:r>
              <a:rPr lang="en-CA" sz="1200" dirty="0" smtClean="0">
                <a:solidFill>
                  <a:schemeClr val="bg1"/>
                </a:solidFill>
              </a:rPr>
              <a:t>Finland</a:t>
            </a:r>
            <a:endParaRPr lang="en-CA" sz="1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67544" y="1412776"/>
            <a:ext cx="4038600" cy="4968552"/>
          </a:xfrm>
        </p:spPr>
        <p:txBody>
          <a:bodyPr>
            <a:normAutofit fontScale="70000" lnSpcReduction="20000"/>
          </a:bodyPr>
          <a:lstStyle/>
          <a:p>
            <a:r>
              <a:rPr lang="en-CA" dirty="0" smtClean="0"/>
              <a:t>Capital: Oslo</a:t>
            </a:r>
          </a:p>
          <a:p>
            <a:endParaRPr lang="en-CA" dirty="0" smtClean="0"/>
          </a:p>
          <a:p>
            <a:r>
              <a:rPr lang="en-CA" dirty="0" smtClean="0"/>
              <a:t>Famous for stunning fjords and natural landscapes.</a:t>
            </a:r>
          </a:p>
          <a:p>
            <a:endParaRPr lang="en-CA" dirty="0" smtClean="0"/>
          </a:p>
          <a:p>
            <a:r>
              <a:rPr lang="en-CA" dirty="0" smtClean="0"/>
              <a:t>Unique cultural aspects include:</a:t>
            </a:r>
          </a:p>
          <a:p>
            <a:pPr lvl="1"/>
            <a:r>
              <a:rPr lang="en-CA" i="1" dirty="0" smtClean="0"/>
              <a:t>Hardingfele - </a:t>
            </a:r>
            <a:r>
              <a:rPr lang="en-CA" dirty="0" smtClean="0"/>
              <a:t>a traditional bowed string instrument</a:t>
            </a:r>
          </a:p>
          <a:p>
            <a:pPr lvl="1"/>
            <a:endParaRPr lang="en-CA" i="1" dirty="0" smtClean="0"/>
          </a:p>
          <a:p>
            <a:pPr lvl="1"/>
            <a:r>
              <a:rPr lang="en-CA" i="1" dirty="0" err="1" smtClean="0"/>
              <a:t>Lefse</a:t>
            </a:r>
            <a:r>
              <a:rPr lang="en-CA" i="1" dirty="0" smtClean="0"/>
              <a:t>  - </a:t>
            </a:r>
            <a:r>
              <a:rPr lang="en-CA" dirty="0" smtClean="0"/>
              <a:t>a potato flatbread topped with butter and sugar (served at Christmas)</a:t>
            </a:r>
            <a:endParaRPr lang="en-CA" i="1" dirty="0" smtClean="0"/>
          </a:p>
          <a:p>
            <a:endParaRPr lang="en-CA" dirty="0" smtClean="0"/>
          </a:p>
          <a:p>
            <a:r>
              <a:rPr lang="en-CA" dirty="0" smtClean="0"/>
              <a:t>Well-known Norwegians include </a:t>
            </a:r>
            <a:r>
              <a:rPr lang="en-CA" dirty="0" smtClean="0">
                <a:hlinkClick r:id="rId2"/>
              </a:rPr>
              <a:t>Edvard Munch </a:t>
            </a:r>
            <a:r>
              <a:rPr lang="en-CA" dirty="0" smtClean="0"/>
              <a:t>(painter of </a:t>
            </a:r>
            <a:r>
              <a:rPr lang="en-CA" i="1" dirty="0" smtClean="0"/>
              <a:t>The Scream</a:t>
            </a:r>
            <a:r>
              <a:rPr lang="en-CA" dirty="0" smtClean="0"/>
              <a:t>) and </a:t>
            </a:r>
            <a:r>
              <a:rPr lang="en-CA" dirty="0" smtClean="0">
                <a:hlinkClick r:id="rId3"/>
              </a:rPr>
              <a:t>Sissel Kyrkjebø </a:t>
            </a:r>
            <a:r>
              <a:rPr lang="en-CA" dirty="0" smtClean="0"/>
              <a:t>(singer).</a:t>
            </a:r>
            <a:endParaRPr lang="en-CA" dirty="0"/>
          </a:p>
        </p:txBody>
      </p:sp>
      <p:sp>
        <p:nvSpPr>
          <p:cNvPr id="4" name="Title 3"/>
          <p:cNvSpPr>
            <a:spLocks noGrp="1"/>
          </p:cNvSpPr>
          <p:nvPr>
            <p:ph type="title"/>
          </p:nvPr>
        </p:nvSpPr>
        <p:spPr/>
        <p:txBody>
          <a:bodyPr/>
          <a:lstStyle/>
          <a:p>
            <a:pPr algn="ctr"/>
            <a:r>
              <a:rPr lang="en-CA" dirty="0" smtClean="0">
                <a:solidFill>
                  <a:schemeClr val="tx1"/>
                </a:solidFill>
                <a:effectLst/>
              </a:rPr>
              <a:t>Fast Facts: Norway</a:t>
            </a:r>
            <a:endParaRPr lang="en-CA" dirty="0">
              <a:solidFill>
                <a:schemeClr val="tx1"/>
              </a:solidFill>
              <a:effectLst/>
            </a:endParaRPr>
          </a:p>
        </p:txBody>
      </p:sp>
      <p:pic>
        <p:nvPicPr>
          <p:cNvPr id="7" name="Content Placeholder 6" descr="Norwegian fjord 2.jpg"/>
          <p:cNvPicPr>
            <a:picLocks noGrp="1" noChangeAspect="1"/>
          </p:cNvPicPr>
          <p:nvPr>
            <p:ph sz="half" idx="2"/>
          </p:nvPr>
        </p:nvPicPr>
        <p:blipFill>
          <a:blip r:embed="rId4" cstate="print"/>
          <a:stretch>
            <a:fillRect/>
          </a:stretch>
        </p:blipFill>
        <p:spPr>
          <a:xfrm>
            <a:off x="4499992" y="1412776"/>
            <a:ext cx="4392488" cy="4104456"/>
          </a:xfrm>
        </p:spPr>
      </p:pic>
      <p:sp>
        <p:nvSpPr>
          <p:cNvPr id="8" name="TextBox 7"/>
          <p:cNvSpPr txBox="1"/>
          <p:nvPr/>
        </p:nvSpPr>
        <p:spPr>
          <a:xfrm>
            <a:off x="4499992" y="5661248"/>
            <a:ext cx="4392488" cy="338554"/>
          </a:xfrm>
          <a:prstGeom prst="rect">
            <a:avLst/>
          </a:prstGeom>
          <a:noFill/>
        </p:spPr>
        <p:txBody>
          <a:bodyPr wrap="square" rtlCol="0">
            <a:spAutoFit/>
          </a:bodyPr>
          <a:lstStyle/>
          <a:p>
            <a:pPr algn="ctr"/>
            <a:r>
              <a:rPr lang="en-CA" sz="1600" dirty="0"/>
              <a:t>F</a:t>
            </a:r>
            <a:r>
              <a:rPr lang="en-CA" sz="1600" dirty="0" smtClean="0"/>
              <a:t>jords in Norway’s </a:t>
            </a:r>
            <a:r>
              <a:rPr lang="en-CA" sz="1600" dirty="0" err="1" smtClean="0"/>
              <a:t>Loften</a:t>
            </a:r>
            <a:r>
              <a:rPr lang="en-CA" sz="1600" dirty="0" smtClean="0"/>
              <a:t> Islands</a:t>
            </a:r>
            <a:endParaRPr lang="en-CA"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CA" dirty="0" smtClean="0"/>
              <a:t>Capital: Helsinki</a:t>
            </a:r>
          </a:p>
          <a:p>
            <a:endParaRPr lang="en-CA" dirty="0" smtClean="0"/>
          </a:p>
          <a:p>
            <a:r>
              <a:rPr lang="en-CA" dirty="0" smtClean="0"/>
              <a:t>Once belonging to Tsarist Russia, Finland gained independence on January 4, 1918.</a:t>
            </a:r>
          </a:p>
          <a:p>
            <a:endParaRPr lang="en-CA" dirty="0" smtClean="0"/>
          </a:p>
          <a:p>
            <a:r>
              <a:rPr lang="en-CA" dirty="0" smtClean="0"/>
              <a:t>Finland has won the most gold medals per capita in the Olympic Games compared to any other country.</a:t>
            </a:r>
          </a:p>
          <a:p>
            <a:endParaRPr lang="en-CA" dirty="0" smtClean="0"/>
          </a:p>
          <a:p>
            <a:r>
              <a:rPr lang="en-CA" dirty="0" smtClean="0"/>
              <a:t>Famous Finns include: </a:t>
            </a:r>
            <a:r>
              <a:rPr lang="en-CA" dirty="0" smtClean="0">
                <a:hlinkClick r:id="rId2"/>
              </a:rPr>
              <a:t>Esa-Pekka Salonen </a:t>
            </a:r>
            <a:r>
              <a:rPr lang="en-CA" dirty="0" smtClean="0"/>
              <a:t>(conductor of the Los Angeles Philharmonic), </a:t>
            </a:r>
            <a:r>
              <a:rPr lang="en-CA" dirty="0" smtClean="0">
                <a:hlinkClick r:id="rId3"/>
              </a:rPr>
              <a:t>Rajaton</a:t>
            </a:r>
            <a:r>
              <a:rPr lang="en-CA" dirty="0" smtClean="0"/>
              <a:t> (a capella singing group), and </a:t>
            </a:r>
            <a:r>
              <a:rPr lang="en-CA" dirty="0" smtClean="0">
                <a:hlinkClick r:id="rId4"/>
              </a:rPr>
              <a:t>Magnus Lindberg </a:t>
            </a:r>
            <a:r>
              <a:rPr lang="en-CA" dirty="0" smtClean="0"/>
              <a:t>(composer).</a:t>
            </a:r>
          </a:p>
          <a:p>
            <a:endParaRPr lang="en-CA" dirty="0" smtClean="0"/>
          </a:p>
          <a:p>
            <a:endParaRPr lang="en-CA" dirty="0"/>
          </a:p>
        </p:txBody>
      </p:sp>
      <p:pic>
        <p:nvPicPr>
          <p:cNvPr id="5" name="Content Placeholder 4" descr="Suomelinna Finland.jpg"/>
          <p:cNvPicPr>
            <a:picLocks noGrp="1" noChangeAspect="1"/>
          </p:cNvPicPr>
          <p:nvPr>
            <p:ph sz="half" idx="2"/>
          </p:nvPr>
        </p:nvPicPr>
        <p:blipFill>
          <a:blip r:embed="rId5" cstate="print"/>
          <a:stretch>
            <a:fillRect/>
          </a:stretch>
        </p:blipFill>
        <p:spPr>
          <a:xfrm>
            <a:off x="4644008" y="1340768"/>
            <a:ext cx="4038600" cy="4032448"/>
          </a:xfrm>
        </p:spPr>
      </p:pic>
      <p:sp>
        <p:nvSpPr>
          <p:cNvPr id="4" name="Title 3"/>
          <p:cNvSpPr>
            <a:spLocks noGrp="1"/>
          </p:cNvSpPr>
          <p:nvPr>
            <p:ph type="title"/>
          </p:nvPr>
        </p:nvSpPr>
        <p:spPr/>
        <p:txBody>
          <a:bodyPr/>
          <a:lstStyle/>
          <a:p>
            <a:pPr algn="ctr"/>
            <a:r>
              <a:rPr lang="en-CA" dirty="0" smtClean="0">
                <a:solidFill>
                  <a:schemeClr val="tx1"/>
                </a:solidFill>
                <a:effectLst/>
              </a:rPr>
              <a:t>Fast Facts: Finland</a:t>
            </a:r>
            <a:endParaRPr lang="en-CA" dirty="0">
              <a:solidFill>
                <a:schemeClr val="tx1"/>
              </a:solidFill>
              <a:effectLst/>
            </a:endParaRPr>
          </a:p>
        </p:txBody>
      </p:sp>
      <p:sp>
        <p:nvSpPr>
          <p:cNvPr id="7" name="TextBox 6"/>
          <p:cNvSpPr txBox="1"/>
          <p:nvPr/>
        </p:nvSpPr>
        <p:spPr>
          <a:xfrm>
            <a:off x="4644008" y="5380672"/>
            <a:ext cx="3960440" cy="1246495"/>
          </a:xfrm>
          <a:prstGeom prst="rect">
            <a:avLst/>
          </a:prstGeom>
          <a:noFill/>
        </p:spPr>
        <p:txBody>
          <a:bodyPr wrap="square" rtlCol="0">
            <a:spAutoFit/>
          </a:bodyPr>
          <a:lstStyle/>
          <a:p>
            <a:r>
              <a:rPr lang="en-CA" sz="1500" dirty="0" smtClean="0"/>
              <a:t>One of Finland’s most popular tourist attractions and a UNESCO World Heritage site, Suomenlinna is an inhabited 18</a:t>
            </a:r>
            <a:r>
              <a:rPr lang="en-CA" sz="1500" baseline="30000" dirty="0" smtClean="0"/>
              <a:t>th</a:t>
            </a:r>
            <a:r>
              <a:rPr lang="en-CA" sz="1500" dirty="0" smtClean="0"/>
              <a:t> century sea fortress that forms a part of capital city Helsinki.</a:t>
            </a:r>
            <a:endParaRPr lang="en-CA" sz="1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CA" dirty="0" smtClean="0"/>
              <a:t>Grieg and Sibelius: Musical Eras</a:t>
            </a:r>
            <a:endParaRPr lang="en-CA" dirty="0"/>
          </a:p>
        </p:txBody>
      </p:sp>
      <p:pic>
        <p:nvPicPr>
          <p:cNvPr id="4" name="Content Placeholder 7"/>
          <p:cNvPicPr>
            <a:picLocks noGrp="1" noChangeAspect="1"/>
          </p:cNvPicPr>
          <p:nvPr>
            <p:ph idx="1"/>
          </p:nvPr>
        </p:nvPicPr>
        <p:blipFill>
          <a:blip r:embed="rId2" cstate="screen"/>
          <a:srcRect t="-132674" b="-132674"/>
          <a:stretch>
            <a:fillRect/>
          </a:stretch>
        </p:blipFill>
        <p:spPr>
          <a:xfrm>
            <a:off x="827584" y="2060848"/>
            <a:ext cx="7584081" cy="4009238"/>
          </a:xfrm>
        </p:spPr>
      </p:pic>
      <p:sp>
        <p:nvSpPr>
          <p:cNvPr id="5" name="TextBox 4"/>
          <p:cNvSpPr txBox="1"/>
          <p:nvPr/>
        </p:nvSpPr>
        <p:spPr>
          <a:xfrm>
            <a:off x="251520" y="1412776"/>
            <a:ext cx="8640960" cy="1200329"/>
          </a:xfrm>
          <a:prstGeom prst="rect">
            <a:avLst/>
          </a:prstGeom>
          <a:noFill/>
        </p:spPr>
        <p:txBody>
          <a:bodyPr wrap="square" rtlCol="0">
            <a:spAutoFit/>
          </a:bodyPr>
          <a:lstStyle/>
          <a:p>
            <a:pPr>
              <a:buFont typeface="Arial" pitchFamily="34" charset="0"/>
              <a:buChar char="•"/>
            </a:pPr>
            <a:r>
              <a:rPr lang="en-CA" dirty="0" smtClean="0"/>
              <a:t> Grieg lived and composed primarily during the </a:t>
            </a:r>
            <a:r>
              <a:rPr lang="en-CA" dirty="0" smtClean="0">
                <a:solidFill>
                  <a:srgbClr val="800000"/>
                </a:solidFill>
              </a:rPr>
              <a:t>Romantic era</a:t>
            </a:r>
            <a:r>
              <a:rPr lang="en-CA" dirty="0" smtClean="0"/>
              <a:t>.</a:t>
            </a:r>
          </a:p>
          <a:p>
            <a:endParaRPr lang="en-CA" dirty="0" smtClean="0"/>
          </a:p>
          <a:p>
            <a:pPr>
              <a:buFont typeface="Arial" pitchFamily="34" charset="0"/>
              <a:buChar char="•"/>
            </a:pPr>
            <a:endParaRPr lang="en-CA" dirty="0"/>
          </a:p>
          <a:p>
            <a:pPr>
              <a:buFont typeface="Arial" pitchFamily="34" charset="0"/>
              <a:buChar char="•"/>
            </a:pPr>
            <a:r>
              <a:rPr lang="en-CA" dirty="0" smtClean="0"/>
              <a:t> Sibelius overlaps the </a:t>
            </a:r>
            <a:r>
              <a:rPr lang="en-CA" dirty="0" smtClean="0">
                <a:solidFill>
                  <a:srgbClr val="800000"/>
                </a:solidFill>
              </a:rPr>
              <a:t>Romantic era </a:t>
            </a:r>
            <a:r>
              <a:rPr lang="en-CA" dirty="0" smtClean="0"/>
              <a:t>and the </a:t>
            </a:r>
            <a:r>
              <a:rPr lang="en-CA" dirty="0" smtClean="0">
                <a:solidFill>
                  <a:srgbClr val="92D050"/>
                </a:solidFill>
              </a:rPr>
              <a:t>Modern era  (20</a:t>
            </a:r>
            <a:r>
              <a:rPr lang="en-CA" baseline="30000" dirty="0" smtClean="0">
                <a:solidFill>
                  <a:srgbClr val="92D050"/>
                </a:solidFill>
              </a:rPr>
              <a:t>th</a:t>
            </a:r>
            <a:r>
              <a:rPr lang="en-CA" dirty="0" smtClean="0">
                <a:solidFill>
                  <a:srgbClr val="92D050"/>
                </a:solidFill>
              </a:rPr>
              <a:t> century)</a:t>
            </a:r>
            <a:r>
              <a:rPr lang="en-CA" dirty="0" smtClean="0"/>
              <a:t>.</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r>
              <a:rPr lang="en-CA" dirty="0" smtClean="0"/>
              <a:t>Born in Bergen, Norway in 1843.</a:t>
            </a:r>
          </a:p>
          <a:p>
            <a:endParaRPr lang="en-CA" dirty="0" smtClean="0"/>
          </a:p>
          <a:p>
            <a:r>
              <a:rPr lang="en-CA" dirty="0" smtClean="0"/>
              <a:t>At age 15, he began studying piano and composition at the Leipzig Conservatory in Germany.</a:t>
            </a:r>
          </a:p>
          <a:p>
            <a:endParaRPr lang="en-CA" dirty="0" smtClean="0"/>
          </a:p>
          <a:p>
            <a:r>
              <a:rPr lang="en-CA" dirty="0" smtClean="0"/>
              <a:t>Grieg made his professional concert debut in 1861 in </a:t>
            </a:r>
            <a:r>
              <a:rPr lang="en-CA" dirty="0" err="1" smtClean="0"/>
              <a:t>Karlshamm</a:t>
            </a:r>
            <a:r>
              <a:rPr lang="en-CA" dirty="0" smtClean="0"/>
              <a:t>, Sweden.</a:t>
            </a:r>
          </a:p>
          <a:p>
            <a:endParaRPr lang="en-CA" dirty="0" smtClean="0"/>
          </a:p>
          <a:p>
            <a:r>
              <a:rPr lang="en-CA" dirty="0" smtClean="0"/>
              <a:t>He was Music Director of the Bergen Philharmonic Orchestra from 1880-1882.</a:t>
            </a:r>
          </a:p>
          <a:p>
            <a:endParaRPr lang="en-CA" dirty="0" smtClean="0"/>
          </a:p>
          <a:p>
            <a:r>
              <a:rPr lang="en-CA" dirty="0" smtClean="0"/>
              <a:t>Grieg died of heart failure in the summer of 1907 (age 64).</a:t>
            </a:r>
          </a:p>
          <a:p>
            <a:endParaRPr lang="en-CA" dirty="0"/>
          </a:p>
        </p:txBody>
      </p:sp>
      <p:pic>
        <p:nvPicPr>
          <p:cNvPr id="5" name="Content Placeholder 4" descr="Grieg.jpg"/>
          <p:cNvPicPr>
            <a:picLocks noGrp="1" noChangeAspect="1"/>
          </p:cNvPicPr>
          <p:nvPr>
            <p:ph sz="half" idx="2"/>
          </p:nvPr>
        </p:nvPicPr>
        <p:blipFill>
          <a:blip r:embed="rId2" cstate="print"/>
          <a:stretch>
            <a:fillRect/>
          </a:stretch>
        </p:blipFill>
        <p:spPr>
          <a:xfrm>
            <a:off x="5004048" y="1412776"/>
            <a:ext cx="3384376" cy="4474468"/>
          </a:xfrm>
        </p:spPr>
      </p:pic>
      <p:sp>
        <p:nvSpPr>
          <p:cNvPr id="4" name="Title 3"/>
          <p:cNvSpPr>
            <a:spLocks noGrp="1"/>
          </p:cNvSpPr>
          <p:nvPr>
            <p:ph type="title"/>
          </p:nvPr>
        </p:nvSpPr>
        <p:spPr/>
        <p:txBody>
          <a:bodyPr/>
          <a:lstStyle/>
          <a:p>
            <a:pPr algn="ctr"/>
            <a:r>
              <a:rPr lang="en-CA" dirty="0" smtClean="0">
                <a:solidFill>
                  <a:schemeClr val="tx1"/>
                </a:solidFill>
              </a:rPr>
              <a:t>Fast Facts: Edvard Grieg</a:t>
            </a:r>
            <a:endParaRPr lang="en-CA"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92500"/>
          </a:bodyPr>
          <a:lstStyle/>
          <a:p>
            <a:pPr>
              <a:buNone/>
            </a:pPr>
            <a:r>
              <a:rPr lang="en-CA" sz="2000" dirty="0" smtClean="0"/>
              <a:t>	Many of Grieg’s compositions highlight Norwegian folk traditions and folk songs/tales. The following works are representative of his high-Romantic, yet distinctly Norwegian style.</a:t>
            </a:r>
          </a:p>
          <a:p>
            <a:pPr>
              <a:buNone/>
            </a:pPr>
            <a:r>
              <a:rPr lang="en-CA" sz="2000" dirty="0" smtClean="0"/>
              <a:t>	Click on the links below to hear these pieces:</a:t>
            </a:r>
          </a:p>
          <a:p>
            <a:pPr>
              <a:buNone/>
            </a:pPr>
            <a:endParaRPr lang="en-CA" sz="2000" dirty="0" smtClean="0"/>
          </a:p>
          <a:p>
            <a:r>
              <a:rPr lang="en-CA" sz="2000" b="1" dirty="0" smtClean="0"/>
              <a:t>“Morning Mood” from </a:t>
            </a:r>
            <a:r>
              <a:rPr lang="en-CA" sz="2000" b="1" i="1" dirty="0" smtClean="0"/>
              <a:t>Peer </a:t>
            </a:r>
            <a:r>
              <a:rPr lang="en-CA" sz="2000" b="1" i="1" dirty="0" err="1" smtClean="0"/>
              <a:t>Gynt</a:t>
            </a:r>
            <a:r>
              <a:rPr lang="en-CA" sz="2000" b="1" i="1" dirty="0" smtClean="0"/>
              <a:t>  </a:t>
            </a:r>
            <a:r>
              <a:rPr lang="en-CA" sz="2000" b="1" dirty="0" smtClean="0"/>
              <a:t>Suite No. 1 </a:t>
            </a:r>
            <a:r>
              <a:rPr lang="en-CA" sz="2000" dirty="0" smtClean="0">
                <a:hlinkClick r:id="rId2"/>
              </a:rPr>
              <a:t>Click here</a:t>
            </a:r>
            <a:endParaRPr lang="en-CA" sz="2000" dirty="0" smtClean="0"/>
          </a:p>
          <a:p>
            <a:endParaRPr lang="en-CA" sz="2000" dirty="0" smtClean="0"/>
          </a:p>
          <a:p>
            <a:r>
              <a:rPr lang="en-CA" sz="2000" b="1" dirty="0" smtClean="0"/>
              <a:t>“In the Hall of the Mountain King” from </a:t>
            </a:r>
            <a:r>
              <a:rPr lang="en-CA" sz="2000" b="1" i="1" dirty="0" smtClean="0"/>
              <a:t>Peer </a:t>
            </a:r>
            <a:r>
              <a:rPr lang="en-CA" sz="2000" b="1" i="1" dirty="0" err="1" smtClean="0"/>
              <a:t>Gynt</a:t>
            </a:r>
            <a:r>
              <a:rPr lang="en-CA" sz="2000" b="1" i="1" dirty="0" smtClean="0"/>
              <a:t>  </a:t>
            </a:r>
            <a:r>
              <a:rPr lang="en-CA" sz="2000" b="1" dirty="0" smtClean="0"/>
              <a:t>Suite No. 1 </a:t>
            </a:r>
            <a:r>
              <a:rPr lang="en-CA" sz="2000" dirty="0" smtClean="0">
                <a:hlinkClick r:id="rId3"/>
              </a:rPr>
              <a:t>Click here</a:t>
            </a:r>
            <a:endParaRPr lang="en-CA" sz="2000" dirty="0" smtClean="0"/>
          </a:p>
          <a:p>
            <a:endParaRPr lang="en-CA" sz="2000" dirty="0" smtClean="0"/>
          </a:p>
          <a:p>
            <a:r>
              <a:rPr lang="en-CA" sz="2000" b="1" dirty="0" smtClean="0"/>
              <a:t>“Wedding Day at Troldhaugen” from </a:t>
            </a:r>
            <a:r>
              <a:rPr lang="en-CA" sz="2000" b="1" i="1" dirty="0" smtClean="0"/>
              <a:t>Lyric Pieces </a:t>
            </a:r>
            <a:r>
              <a:rPr lang="en-CA" sz="2000" b="1" dirty="0" smtClean="0"/>
              <a:t>Book VIII, Op. 65 </a:t>
            </a:r>
            <a:r>
              <a:rPr lang="en-CA" sz="2000" dirty="0" smtClean="0">
                <a:hlinkClick r:id="rId4"/>
              </a:rPr>
              <a:t>Click here</a:t>
            </a:r>
            <a:endParaRPr lang="en-CA" sz="2000" dirty="0" smtClean="0"/>
          </a:p>
          <a:p>
            <a:endParaRPr lang="en-CA" sz="2000" dirty="0" smtClean="0"/>
          </a:p>
          <a:p>
            <a:r>
              <a:rPr lang="en-CA" sz="2000" b="1" dirty="0" smtClean="0"/>
              <a:t>Sonata No. 3 for Violin and Piano in C minor, Op. 45 </a:t>
            </a:r>
            <a:r>
              <a:rPr lang="en-CA" sz="2000" dirty="0" smtClean="0">
                <a:hlinkClick r:id="rId5"/>
              </a:rPr>
              <a:t>Click here</a:t>
            </a:r>
            <a:endParaRPr lang="en-CA" sz="2000" dirty="0" smtClean="0"/>
          </a:p>
          <a:p>
            <a:endParaRPr lang="en-CA" sz="1600" dirty="0" smtClean="0"/>
          </a:p>
        </p:txBody>
      </p:sp>
      <p:sp>
        <p:nvSpPr>
          <p:cNvPr id="4" name="Title 3"/>
          <p:cNvSpPr>
            <a:spLocks noGrp="1"/>
          </p:cNvSpPr>
          <p:nvPr>
            <p:ph type="title"/>
          </p:nvPr>
        </p:nvSpPr>
        <p:spPr/>
        <p:txBody>
          <a:bodyPr/>
          <a:lstStyle/>
          <a:p>
            <a:pPr algn="ctr"/>
            <a:r>
              <a:rPr lang="en-CA" dirty="0" smtClean="0">
                <a:solidFill>
                  <a:schemeClr val="tx1"/>
                </a:solidFill>
              </a:rPr>
              <a:t>Grieg’s Notable Compositions</a:t>
            </a:r>
            <a:endParaRPr lang="en-CA"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5536" y="1484784"/>
            <a:ext cx="4402832" cy="4896544"/>
          </a:xfrm>
        </p:spPr>
        <p:txBody>
          <a:bodyPr>
            <a:normAutofit fontScale="70000" lnSpcReduction="20000"/>
          </a:bodyPr>
          <a:lstStyle/>
          <a:p>
            <a:r>
              <a:rPr lang="en-CA" dirty="0" smtClean="0"/>
              <a:t>Grieg’s compositions have been used in multiple soundtracks to feature films.</a:t>
            </a:r>
          </a:p>
          <a:p>
            <a:endParaRPr lang="en-CA" dirty="0" smtClean="0"/>
          </a:p>
          <a:p>
            <a:r>
              <a:rPr lang="en-CA" dirty="0" smtClean="0"/>
              <a:t>Recently, “In the Hall of the Mountain King” was used in the film </a:t>
            </a:r>
            <a:r>
              <a:rPr lang="en-CA" i="1" dirty="0" smtClean="0"/>
              <a:t>The Social Network </a:t>
            </a:r>
            <a:r>
              <a:rPr lang="en-CA" dirty="0" smtClean="0"/>
              <a:t>(2010) during a rowing race scene.</a:t>
            </a:r>
          </a:p>
          <a:p>
            <a:endParaRPr lang="en-CA" dirty="0" smtClean="0"/>
          </a:p>
          <a:p>
            <a:r>
              <a:rPr lang="en-CA" dirty="0" smtClean="0"/>
              <a:t>The gradual increase in tension and dynamic level in the music is well-suited to the high-stakes nature of a sports competition.</a:t>
            </a:r>
          </a:p>
          <a:p>
            <a:endParaRPr lang="en-CA" dirty="0" smtClean="0"/>
          </a:p>
          <a:p>
            <a:r>
              <a:rPr lang="en-CA" dirty="0" smtClean="0">
                <a:hlinkClick r:id="rId2"/>
              </a:rPr>
              <a:t>Click here </a:t>
            </a:r>
            <a:r>
              <a:rPr lang="en-CA" dirty="0" smtClean="0"/>
              <a:t>to watch the scene.</a:t>
            </a:r>
          </a:p>
          <a:p>
            <a:pPr>
              <a:buNone/>
            </a:pPr>
            <a:r>
              <a:rPr lang="en-CA" dirty="0" smtClean="0"/>
              <a:t>	</a:t>
            </a:r>
            <a:endParaRPr lang="en-CA" dirty="0"/>
          </a:p>
        </p:txBody>
      </p:sp>
      <p:pic>
        <p:nvPicPr>
          <p:cNvPr id="5" name="Content Placeholder 4" descr="The Social Network.jpg"/>
          <p:cNvPicPr>
            <a:picLocks noGrp="1" noChangeAspect="1"/>
          </p:cNvPicPr>
          <p:nvPr>
            <p:ph sz="half" idx="2"/>
          </p:nvPr>
        </p:nvPicPr>
        <p:blipFill>
          <a:blip r:embed="rId3" cstate="print"/>
          <a:stretch>
            <a:fillRect/>
          </a:stretch>
        </p:blipFill>
        <p:spPr>
          <a:xfrm>
            <a:off x="5076056" y="1340768"/>
            <a:ext cx="3528392" cy="4752528"/>
          </a:xfrm>
        </p:spPr>
      </p:pic>
      <p:sp>
        <p:nvSpPr>
          <p:cNvPr id="4" name="Title 3"/>
          <p:cNvSpPr>
            <a:spLocks noGrp="1"/>
          </p:cNvSpPr>
          <p:nvPr>
            <p:ph type="title"/>
          </p:nvPr>
        </p:nvSpPr>
        <p:spPr/>
        <p:txBody>
          <a:bodyPr>
            <a:normAutofit/>
          </a:bodyPr>
          <a:lstStyle/>
          <a:p>
            <a:pPr algn="ctr"/>
            <a:r>
              <a:rPr lang="en-CA" dirty="0" smtClean="0">
                <a:solidFill>
                  <a:schemeClr val="tx1"/>
                </a:solidFill>
                <a:effectLst/>
              </a:rPr>
              <a:t>Grieg and Hollywood</a:t>
            </a:r>
            <a:endParaRPr lang="en-CA" dirty="0">
              <a:solidFill>
                <a:schemeClr val="tx1"/>
              </a:solidFill>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12740</TotalTime>
  <Words>775</Words>
  <Application>Microsoft Office PowerPoint</Application>
  <PresentationFormat>On-screen Show (4:3)</PresentationFormat>
  <Paragraphs>163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 Edvard Grieg and  Jean Sibelius</vt:lpstr>
      <vt:lpstr>Slide 2</vt:lpstr>
      <vt:lpstr>Where in the World?</vt:lpstr>
      <vt:lpstr>Fast Facts: Norway</vt:lpstr>
      <vt:lpstr>Fast Facts: Finland</vt:lpstr>
      <vt:lpstr>Grieg and Sibelius: Musical Eras</vt:lpstr>
      <vt:lpstr>Fast Facts: Edvard Grieg</vt:lpstr>
      <vt:lpstr>Grieg’s Notable Compositions</vt:lpstr>
      <vt:lpstr>Grieg and Hollywood</vt:lpstr>
      <vt:lpstr>Composition Spotlight: Piano Concerto, Op. 16</vt:lpstr>
      <vt:lpstr>Composition Spotlight:  Hear the Music</vt:lpstr>
      <vt:lpstr>Fast Facts: Jean Sibelius</vt:lpstr>
      <vt:lpstr>Sibelius’s Notable Compositions</vt:lpstr>
      <vt:lpstr>Composition Spotlight: Symphony No. 2, Op. 43</vt:lpstr>
      <vt:lpstr>Composition Spotlight: Hear the Music</vt:lpstr>
      <vt:lpstr>Exit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Songs of the North:  Edvard Grieg and  Jean Sibelius</dc:title>
  <dc:creator>tgb1993</dc:creator>
  <cp:lastModifiedBy>tgb1993</cp:lastModifiedBy>
  <cp:revision>12</cp:revision>
  <dcterms:created xsi:type="dcterms:W3CDTF">2017-07-22T18:56:07Z</dcterms:created>
  <dcterms:modified xsi:type="dcterms:W3CDTF">2020-07-30T14:37:13Z</dcterms:modified>
</cp:coreProperties>
</file>